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0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EAD9E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承認所要日数</c:v>
                  </c:pt>
                  <c:pt idx="1">
                    <c:v>差し戻し率</c:v>
                  </c:pt>
                  <c:pt idx="2">
                    <c:v>説明工数</c:v>
                  </c:pt>
                  <c:pt idx="3">
                    <c:v>投資回収月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</c:v>
                </c:pt>
                <c:pt idx="1">
                  <c:v>39</c:v>
                </c:pt>
                <c:pt idx="2">
                  <c:v>100</c:v>
                </c:pt>
                <c:pt idx="3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6D3F7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承認所要日数</c:v>
                  </c:pt>
                  <c:pt idx="1">
                    <c:v>差し戻し率</c:v>
                  </c:pt>
                  <c:pt idx="2">
                    <c:v>説明工数</c:v>
                  </c:pt>
                  <c:pt idx="3">
                    <c:v>投資回収月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13</c:v>
                </c:pt>
                <c:pt idx="1">
                  <c:v>20</c:v>
                </c:pt>
                <c:pt idx="2">
                  <c:v>64</c:v>
                </c:pt>
                <c:pt idx="3">
                  <c:v>10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26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5669280" cy="7132320"/>
          </a:xfrm>
          <a:prstGeom prst="chevron">
            <a:avLst/>
          </a:prstGeom>
          <a:solidFill>
            <a:srgbClr val="6D3F77">
              <a:alpha val="72000"/>
            </a:srgbClr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86800" y="-731520"/>
            <a:ext cx="4572000" cy="7132320"/>
          </a:xfrm>
          <a:prstGeom prst="chevron">
            <a:avLst/>
          </a:prstGeom>
          <a:solidFill>
            <a:srgbClr val="C06AA9">
              <a:alpha val="60000"/>
            </a:srgbClr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社内稟議プレゼン テンプレート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起案目的・費用対効果・回覧設計を明確にし、差し戻しを減らす稟議特化構成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稟議決裁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承認者からの典型質問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承認者からの典型質問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今やる必要は本当にあるか？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現行運用で機会損失が顕在化しており、次期計画前の整備が必須です。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予算超過リスクは？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変更管理ルールを事前設定し、追加費用発生条件を明確化します。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効果測定はどう担保する？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指標定義と評価会議を承認時点で固定します。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失敗時の撤退条件は？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60日評価で閾値未達の場合、拡張投資を停止します。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回覧・承認ルート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回覧・承認ルート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55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決裁通過率を上げるための回覧順序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786384" y="1965960"/>
            <a:ext cx="2560320" cy="35661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86384" y="1965960"/>
            <a:ext cx="2560320" cy="548640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6112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32688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担当部門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932688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目的・効果・費用整合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419856" y="3749040"/>
            <a:ext cx="274320" cy="0"/>
          </a:xfrm>
          <a:prstGeom prst="line">
            <a:avLst/>
          </a:prstGeom>
          <a:noFill/>
          <a:ln w="12700">
            <a:solidFill>
              <a:srgbClr val="6D3F7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630168" y="3639312"/>
            <a:ext cx="201168" cy="219456"/>
          </a:xfrm>
          <a:prstGeom prst="chevron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584448" y="1965960"/>
            <a:ext cx="2560320" cy="356616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84448" y="1965960"/>
            <a:ext cx="2560320" cy="548640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94176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部門長承認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30752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部門長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730752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体制確保と優先度妥当性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217920" y="3749040"/>
            <a:ext cx="274320" cy="0"/>
          </a:xfrm>
          <a:prstGeom prst="line">
            <a:avLst/>
          </a:prstGeom>
          <a:noFill/>
          <a:ln w="12700">
            <a:solidFill>
              <a:srgbClr val="6D3F7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428232" y="3639312"/>
            <a:ext cx="201168" cy="219456"/>
          </a:xfrm>
          <a:prstGeom prst="chevron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382512" y="1965960"/>
            <a:ext cx="2560320" cy="35661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382512" y="1965960"/>
            <a:ext cx="2560320" cy="548640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管理審査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28816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財務・法務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528816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予算・契約リスク確認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9015984" y="3749040"/>
            <a:ext cx="274320" cy="0"/>
          </a:xfrm>
          <a:prstGeom prst="line">
            <a:avLst/>
          </a:prstGeom>
          <a:noFill/>
          <a:ln w="12700">
            <a:solidFill>
              <a:srgbClr val="6D3F7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226296" y="3639312"/>
            <a:ext cx="201168" cy="219456"/>
          </a:xfrm>
          <a:prstGeom prst="chevron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180576" y="1965960"/>
            <a:ext cx="2560320" cy="356616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180576" y="1965960"/>
            <a:ext cx="2560320" cy="548640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290304" y="2148840"/>
            <a:ext cx="2340864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最終決裁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9326880" y="2788920"/>
            <a:ext cx="226771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担当: 役員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9326880" y="3182112"/>
            <a:ext cx="2267712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判定基準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投資回収と責任分界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提出前チェックリスト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提出前チェックリスト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項目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確認内容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状態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経営課題との接続が明確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未確認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算定根拠・回収月が明記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未確認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責任者と報告ラインを記載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未確認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主要リスクと対策を記載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未確認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本日の決裁依頼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本日の決裁依頼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予算と体制を承認する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評価基準と報告頻度を確定する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起案書の最終版を回覧開始する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承認後のキックオフ日程を確定する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稟議説明の順序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稟議説明の順序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1557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起案目的と緊急性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決裁事項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費用対効果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代替案比較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実行計画と体制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回覧・承認フロー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起案目的と緊急性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起案目的と緊急性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今回の起案目的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今期に実施すべき理由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・承認リードタイムを短縮し案件機会損失を防ぐ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・決裁根拠を標準化し差し戻しを削減する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・実行責任を明確化し承認後の停滞をなくす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・案件数増加で現行運用が限界に近い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・部門間の評価軸ズレが顕在化している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・次期計画前に運用基盤を整える必要がある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決裁事項一覧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決裁事項一覧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決裁項目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926080" y="1691640"/>
            <a:ext cx="310896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17520" y="1874520"/>
            <a:ext cx="2926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内容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035040" y="1691640"/>
            <a:ext cx="182880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2648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決裁期限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863840" y="1691640"/>
            <a:ext cx="347472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955280" y="18745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未決時の影響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予算承認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926080" y="2258568"/>
            <a:ext cx="31089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2395728"/>
            <a:ext cx="2926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初期導入費 + 運用費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03504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3/31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863840" y="2258568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955280" y="2395728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導入開始が翌四半期へ遅延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体制承認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926080" y="2953512"/>
            <a:ext cx="31089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17520" y="3090672"/>
            <a:ext cx="2926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専任責任者1名の配置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035040" y="2953512"/>
            <a:ext cx="18288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12648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3/25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863840" y="2953512"/>
            <a:ext cx="347472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55280" y="3090672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運用責任が曖昧化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運用方針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926080" y="3648456"/>
            <a:ext cx="31089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017520" y="3785616"/>
            <a:ext cx="2926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週次レビューの固定化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03504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12648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3/28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863840" y="3648456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955280" y="3785616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定着が進まず効果減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926080" y="4343400"/>
            <a:ext cx="310896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017520" y="4480560"/>
            <a:ext cx="29260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指標閾値の合意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035040" y="4343400"/>
            <a:ext cx="18288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12648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4/5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7863840" y="4343400"/>
            <a:ext cx="347472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955280" y="4480560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成果判断が属人的になる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費用対効果（現状 / 目標）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費用対効果（現状 / 目標）</a:t>
            </a:r>
            <a:endParaRPr lang="en-US" sz="2400" dirty="0"/>
          </a:p>
        </p:txBody>
      </p:sp>
      <p:graphicFrame>
        <p:nvGraphicFramePr>
          <p:cNvPr id="9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0" name="Shape 7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・回収月は保守的シナリオで算出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・差し戻し率は案件難易度を揃えて比較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・工数は関係者総計で管理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代替案比較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代替案比較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164592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187452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2377440" y="1691640"/>
            <a:ext cx="274320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46888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特徴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120640" y="1691640"/>
            <a:ext cx="274320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21208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メリット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863840" y="1691640"/>
            <a:ext cx="347472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955280" y="187452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課題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現状継続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37744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46888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既存運用を維持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12064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21208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追加費用なし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863840" y="2258568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955280" y="2395728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差し戻し削減が見込めない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2953512"/>
            <a:ext cx="164592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22960" y="3090672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部分改善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377440" y="2953512"/>
            <a:ext cx="27432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6888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テンプレのみ導入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120640" y="2953512"/>
            <a:ext cx="274320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21208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着手が早い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863840" y="2953512"/>
            <a:ext cx="3474720" cy="694944"/>
          </a:xfrm>
          <a:prstGeom prst="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955280" y="3090672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運用責任が曖昧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31520" y="3648456"/>
            <a:ext cx="1645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3785616"/>
            <a:ext cx="1463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本提案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37744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46888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運用+体制を同時整備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12064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21208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効果再現性が高い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863840" y="3648456"/>
            <a:ext cx="34747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955280" y="3785616"/>
            <a:ext cx="32918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初期調整が必要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導入スケジュール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導入スケジュール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6D3F7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第1週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起案確定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決裁項目と評価基準を固定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第2〜3週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準備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テンプレ・運用・体制を整備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第4〜6週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先行運用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重点案件で検証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第7〜8週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展開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全体運用へ移行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責任分担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責任分担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起案責任者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決裁資料作成と進行管理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部門責任者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優先度判断と体制確保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財務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予算妥当性の審査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実行責任者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承認後の運用実装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29600" y="502920"/>
            <a:ext cx="3959352" cy="6355080"/>
          </a:xfrm>
          <a:prstGeom prst="rect">
            <a:avLst/>
          </a:prstGeom>
          <a:solidFill>
            <a:srgbClr val="F8F0F9">
              <a:alpha val="88000"/>
            </a:srgbClr>
          </a:solidFill>
          <a:ln w="12700">
            <a:solidFill>
              <a:srgbClr val="F8F0F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6D3F77"/>
          </a:solidFill>
          <a:ln w="12700">
            <a:solidFill>
              <a:srgbClr val="6D3F7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4206240" cy="566928"/>
          </a:xfrm>
          <a:prstGeom prst="rect">
            <a:avLst/>
          </a:prstGeom>
          <a:solidFill>
            <a:srgbClr val="3D2645"/>
          </a:solidFill>
          <a:ln w="12700">
            <a:solidFill>
              <a:srgbClr val="3D2645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33088" y="0"/>
            <a:ext cx="109728" cy="566928"/>
          </a:xfrm>
          <a:prstGeom prst="rect">
            <a:avLst/>
          </a:prstGeom>
          <a:solidFill>
            <a:srgbClr val="C06AA9"/>
          </a:solidFill>
          <a:ln w="12700">
            <a:solidFill>
              <a:srgbClr val="C06AA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承認前に潰すべきリスク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D264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承認前に潰すべきリスク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費用根拠が弱い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差し戻し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算定ロジックと感度分析を添付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EAD9EE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関係部署の同意不足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回覧停滞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事前説明会で論点調整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8F0F9"/>
          </a:solidFill>
          <a:ln w="12700">
            <a:solidFill>
              <a:srgbClr val="EAD9E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D3F77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D264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承認後の責任曖昧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実行遅延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335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責任分担と報告ラインを明記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社内稟議プレゼン 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